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 Dikdörtgen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9 Düz Bağlayıcı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6" name="30 Veri Yer Tutucusu"/>
          <p:cNvSpPr>
            <a:spLocks noGrp="1"/>
          </p:cNvSpPr>
          <p:nvPr>
            <p:ph type="dt" sz="half" idx="10"/>
          </p:nvPr>
        </p:nvSpPr>
        <p:spPr>
          <a:xfrm>
            <a:off x="7827434" y="6557963"/>
            <a:ext cx="2671233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F3A982B-9EC0-4CB0-8B57-DE42C7F5EE0C}" type="datetimeFigureOut">
              <a:rPr lang="tr-TR"/>
              <a:pPr>
                <a:defRPr/>
              </a:pPr>
              <a:t>20.11.2014</a:t>
            </a:fld>
            <a:endParaRPr lang="tr-TR"/>
          </a:p>
        </p:txBody>
      </p:sp>
      <p:sp>
        <p:nvSpPr>
          <p:cNvPr id="7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3759200" y="6557963"/>
            <a:ext cx="390313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8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507134" y="6556375"/>
            <a:ext cx="785284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663F87-7802-407D-8B18-8AAB1E9DA9B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683344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8A840-28A7-4DAA-AC26-7A1A5B3196CC}" type="datetimeFigureOut">
              <a:rPr lang="tr-TR">
                <a:solidFill>
                  <a:srgbClr val="B13F9A"/>
                </a:solidFill>
              </a:rPr>
              <a:pPr>
                <a:defRPr/>
              </a:pPr>
              <a:t>20.11.2014</a:t>
            </a:fld>
            <a:endParaRPr lang="tr-TR">
              <a:solidFill>
                <a:srgbClr val="B13F9A"/>
              </a:solidFill>
            </a:endParaRPr>
          </a:p>
        </p:txBody>
      </p:sp>
      <p:sp>
        <p:nvSpPr>
          <p:cNvPr id="5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B13F9A"/>
              </a:solidFill>
            </a:endParaRPr>
          </a:p>
        </p:txBody>
      </p:sp>
      <p:sp>
        <p:nvSpPr>
          <p:cNvPr id="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09FB4-579A-4E73-904F-57391B480CDF}" type="slidenum">
              <a:rPr lang="tr-TR" altLang="tr-TR">
                <a:solidFill>
                  <a:srgbClr val="B13F9A"/>
                </a:solidFill>
              </a:rPr>
              <a:pPr/>
              <a:t>‹#›</a:t>
            </a:fld>
            <a:endParaRPr lang="tr-TR" altLang="tr-TR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624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5657851" y="6557963"/>
            <a:ext cx="2669116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CE2586-FC7C-44AA-91EE-BAE3BDF359D3}" type="datetimeFigureOut">
              <a:rPr lang="tr-TR">
                <a:solidFill>
                  <a:srgbClr val="B13F9A"/>
                </a:solidFill>
              </a:rPr>
              <a:pPr>
                <a:defRPr/>
              </a:pPr>
              <a:t>20.11.2014</a:t>
            </a:fld>
            <a:endParaRPr lang="tr-TR">
              <a:solidFill>
                <a:srgbClr val="B13F9A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556375"/>
            <a:ext cx="48768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>
              <a:solidFill>
                <a:srgbClr val="B13F9A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39667" y="6553200"/>
            <a:ext cx="783167" cy="228600"/>
          </a:xfrm>
        </p:spPr>
        <p:txBody>
          <a:bodyPr/>
          <a:lstStyle>
            <a:lvl1pPr>
              <a:defRPr/>
            </a:lvl1pPr>
          </a:lstStyle>
          <a:p>
            <a:fld id="{FDC02B84-B5C0-4106-AEC3-C5101F261E00}" type="slidenum">
              <a:rPr lang="tr-TR" altLang="tr-TR">
                <a:solidFill>
                  <a:srgbClr val="B13F9A"/>
                </a:solidFill>
              </a:rPr>
              <a:pPr/>
              <a:t>‹#›</a:t>
            </a:fld>
            <a:endParaRPr lang="tr-TR" altLang="tr-TR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204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3F2C4-DDE4-46EE-A263-D2438CDAA831}" type="datetimeFigureOut">
              <a:rPr lang="tr-TR">
                <a:solidFill>
                  <a:srgbClr val="B13F9A"/>
                </a:solidFill>
              </a:rPr>
              <a:pPr>
                <a:defRPr/>
              </a:pPr>
              <a:t>20.11.2014</a:t>
            </a:fld>
            <a:endParaRPr lang="tr-TR">
              <a:solidFill>
                <a:srgbClr val="B13F9A"/>
              </a:solidFill>
            </a:endParaRPr>
          </a:p>
        </p:txBody>
      </p:sp>
      <p:sp>
        <p:nvSpPr>
          <p:cNvPr id="5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B13F9A"/>
              </a:solidFill>
            </a:endParaRPr>
          </a:p>
        </p:txBody>
      </p:sp>
      <p:sp>
        <p:nvSpPr>
          <p:cNvPr id="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6D082-6DDB-404C-BE28-0BAEE8577215}" type="slidenum">
              <a:rPr lang="tr-TR" altLang="tr-TR">
                <a:solidFill>
                  <a:srgbClr val="B13F9A"/>
                </a:solidFill>
              </a:rPr>
              <a:pPr/>
              <a:t>‹#›</a:t>
            </a:fld>
            <a:endParaRPr lang="tr-TR" altLang="tr-TR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81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299200" y="6556376"/>
            <a:ext cx="2669117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3D8CDE6-6581-4E53-A29E-C5CC40062798}" type="datetimeFigureOut">
              <a:rPr lang="tr-TR">
                <a:solidFill>
                  <a:srgbClr val="B13F9A"/>
                </a:solidFill>
              </a:rPr>
              <a:pPr>
                <a:defRPr/>
              </a:pPr>
              <a:t>20.11.2014</a:t>
            </a:fld>
            <a:endParaRPr lang="tr-TR">
              <a:solidFill>
                <a:srgbClr val="B13F9A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313517" y="6556375"/>
            <a:ext cx="38608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tr-TR">
              <a:solidFill>
                <a:srgbClr val="B13F9A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978901" y="6554788"/>
            <a:ext cx="783167" cy="228600"/>
          </a:xfrm>
        </p:spPr>
        <p:txBody>
          <a:bodyPr/>
          <a:lstStyle>
            <a:lvl1pPr>
              <a:defRPr/>
            </a:lvl1pPr>
          </a:lstStyle>
          <a:p>
            <a:fld id="{5F44FFF4-425B-459E-8A7F-83EE64208117}" type="slidenum">
              <a:rPr lang="tr-TR" altLang="tr-TR">
                <a:solidFill>
                  <a:srgbClr val="B13F9A"/>
                </a:solidFill>
              </a:rPr>
              <a:pPr/>
              <a:t>‹#›</a:t>
            </a:fld>
            <a:endParaRPr lang="tr-TR" altLang="tr-TR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0105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2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53F3D-A4F9-478B-BA1B-1DC3A2846631}" type="datetimeFigureOut">
              <a:rPr lang="tr-TR">
                <a:solidFill>
                  <a:srgbClr val="B13F9A"/>
                </a:solidFill>
              </a:rPr>
              <a:pPr>
                <a:defRPr/>
              </a:pPr>
              <a:t>20.11.2014</a:t>
            </a:fld>
            <a:endParaRPr lang="tr-TR">
              <a:solidFill>
                <a:srgbClr val="B13F9A"/>
              </a:solidFill>
            </a:endParaRPr>
          </a:p>
        </p:txBody>
      </p:sp>
      <p:sp>
        <p:nvSpPr>
          <p:cNvPr id="6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B13F9A"/>
              </a:solidFill>
            </a:endParaRPr>
          </a:p>
        </p:txBody>
      </p:sp>
      <p:sp>
        <p:nvSpPr>
          <p:cNvPr id="7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1E68B-340A-4487-B8F5-76561BD32015}" type="slidenum">
              <a:rPr lang="tr-TR" altLang="tr-TR">
                <a:solidFill>
                  <a:srgbClr val="B13F9A"/>
                </a:solidFill>
              </a:rPr>
              <a:pPr/>
              <a:t>‹#›</a:t>
            </a:fld>
            <a:endParaRPr lang="tr-TR" altLang="tr-TR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74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2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1DD1D-AC9A-47F1-9A96-DEB704D60B22}" type="datetimeFigureOut">
              <a:rPr lang="tr-TR">
                <a:solidFill>
                  <a:srgbClr val="B13F9A"/>
                </a:solidFill>
              </a:rPr>
              <a:pPr>
                <a:defRPr/>
              </a:pPr>
              <a:t>20.11.2014</a:t>
            </a:fld>
            <a:endParaRPr lang="tr-TR">
              <a:solidFill>
                <a:srgbClr val="B13F9A"/>
              </a:solidFill>
            </a:endParaRPr>
          </a:p>
        </p:txBody>
      </p:sp>
      <p:sp>
        <p:nvSpPr>
          <p:cNvPr id="8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B13F9A"/>
              </a:solidFill>
            </a:endParaRPr>
          </a:p>
        </p:txBody>
      </p:sp>
      <p:sp>
        <p:nvSpPr>
          <p:cNvPr id="9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27EB3-5C03-4DB8-A372-5346C2AF7211}" type="slidenum">
              <a:rPr lang="tr-TR" altLang="tr-TR">
                <a:solidFill>
                  <a:srgbClr val="B13F9A"/>
                </a:solidFill>
              </a:rPr>
              <a:pPr/>
              <a:t>‹#›</a:t>
            </a:fld>
            <a:endParaRPr lang="tr-TR" altLang="tr-TR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572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4E2AD-4981-4DC3-82C7-7731D2F8E174}" type="datetimeFigureOut">
              <a:rPr lang="tr-TR">
                <a:solidFill>
                  <a:srgbClr val="B13F9A"/>
                </a:solidFill>
              </a:rPr>
              <a:pPr>
                <a:defRPr/>
              </a:pPr>
              <a:t>20.11.2014</a:t>
            </a:fld>
            <a:endParaRPr lang="tr-TR">
              <a:solidFill>
                <a:srgbClr val="B13F9A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B13F9A"/>
              </a:solidFill>
            </a:endParaRPr>
          </a:p>
        </p:txBody>
      </p:sp>
      <p:sp>
        <p:nvSpPr>
          <p:cNvPr id="5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15838-1CD9-4820-BDB4-7E2FE89A1F0C}" type="slidenum">
              <a:rPr lang="tr-TR" altLang="tr-TR">
                <a:solidFill>
                  <a:srgbClr val="B13F9A"/>
                </a:solidFill>
              </a:rPr>
              <a:pPr/>
              <a:t>‹#›</a:t>
            </a:fld>
            <a:endParaRPr lang="tr-TR" altLang="tr-TR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908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C296C-98CC-44BB-B016-E60E478642B4}" type="datetimeFigureOut">
              <a:rPr lang="tr-TR">
                <a:solidFill>
                  <a:srgbClr val="B13F9A"/>
                </a:solidFill>
              </a:rPr>
              <a:pPr>
                <a:defRPr/>
              </a:pPr>
              <a:t>20.11.2014</a:t>
            </a:fld>
            <a:endParaRPr lang="tr-TR">
              <a:solidFill>
                <a:srgbClr val="B13F9A"/>
              </a:solidFill>
            </a:endParaRPr>
          </a:p>
        </p:txBody>
      </p:sp>
      <p:sp>
        <p:nvSpPr>
          <p:cNvPr id="3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B13F9A"/>
              </a:solidFill>
            </a:endParaRPr>
          </a:p>
        </p:txBody>
      </p:sp>
      <p:sp>
        <p:nvSpPr>
          <p:cNvPr id="4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4AFC8-0263-4A0C-A5BA-1A3D20E2B6B1}" type="slidenum">
              <a:rPr lang="tr-TR" altLang="tr-TR">
                <a:solidFill>
                  <a:srgbClr val="B13F9A"/>
                </a:solidFill>
              </a:rPr>
              <a:pPr/>
              <a:t>‹#›</a:t>
            </a:fld>
            <a:endParaRPr lang="tr-TR" altLang="tr-TR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581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2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0AE2D-BED8-475B-9E06-8D6405070FEF}" type="datetimeFigureOut">
              <a:rPr lang="tr-TR">
                <a:solidFill>
                  <a:srgbClr val="B13F9A"/>
                </a:solidFill>
              </a:rPr>
              <a:pPr>
                <a:defRPr/>
              </a:pPr>
              <a:t>20.11.2014</a:t>
            </a:fld>
            <a:endParaRPr lang="tr-TR">
              <a:solidFill>
                <a:srgbClr val="B13F9A"/>
              </a:solidFill>
            </a:endParaRPr>
          </a:p>
        </p:txBody>
      </p:sp>
      <p:sp>
        <p:nvSpPr>
          <p:cNvPr id="6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B13F9A"/>
              </a:solidFill>
            </a:endParaRPr>
          </a:p>
        </p:txBody>
      </p:sp>
      <p:sp>
        <p:nvSpPr>
          <p:cNvPr id="7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29205E-1176-4000-BF32-3C5D41705F24}" type="slidenum">
              <a:rPr lang="tr-TR" altLang="tr-TR">
                <a:solidFill>
                  <a:srgbClr val="B13F9A"/>
                </a:solidFill>
              </a:rPr>
              <a:pPr/>
              <a:t>‹#›</a:t>
            </a:fld>
            <a:endParaRPr lang="tr-TR" altLang="tr-TR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493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Dikdörtgen"/>
          <p:cNvSpPr/>
          <p:nvPr/>
        </p:nvSpPr>
        <p:spPr>
          <a:xfrm rot="21240000">
            <a:off x="797985" y="1004888"/>
            <a:ext cx="5759449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9 Dikdörtgen"/>
          <p:cNvSpPr/>
          <p:nvPr/>
        </p:nvSpPr>
        <p:spPr>
          <a:xfrm rot="21420000">
            <a:off x="795867" y="998539"/>
            <a:ext cx="5759451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7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C8CFCB-9019-458C-989E-2103B8687BC9}" type="datetimeFigureOut">
              <a:rPr lang="tr-TR">
                <a:solidFill>
                  <a:srgbClr val="F4E7ED"/>
                </a:solidFill>
              </a:rPr>
              <a:pPr>
                <a:defRPr/>
              </a:pPr>
              <a:t>20.11.2014</a:t>
            </a:fld>
            <a:endParaRPr lang="tr-TR">
              <a:solidFill>
                <a:srgbClr val="F4E7ED"/>
              </a:solidFill>
            </a:endParaRPr>
          </a:p>
        </p:txBody>
      </p:sp>
      <p:sp>
        <p:nvSpPr>
          <p:cNvPr id="8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>
              <a:solidFill>
                <a:srgbClr val="F4E7ED"/>
              </a:solidFill>
            </a:endParaRPr>
          </a:p>
        </p:txBody>
      </p:sp>
      <p:sp>
        <p:nvSpPr>
          <p:cNvPr id="9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12554-A358-41BF-910A-5FD00858DE05}" type="slidenum">
              <a:rPr lang="tr-TR" altLang="tr-TR">
                <a:solidFill>
                  <a:srgbClr val="F4E7ED"/>
                </a:solidFill>
              </a:rPr>
              <a:pPr/>
              <a:t>‹#›</a:t>
            </a:fld>
            <a:endParaRPr lang="tr-TR" altLang="tr-TR">
              <a:solidFill>
                <a:srgbClr val="F4E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4384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609600" y="320675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0" name="30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609725"/>
            <a:ext cx="9652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5662085" y="6557963"/>
            <a:ext cx="2669116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165ECC5-F5DA-4F1F-99BE-E587A7C5BD72}" type="datetimeFigureOut">
              <a:rPr lang="tr-TR">
                <a:solidFill>
                  <a:srgbClr val="B13F9A"/>
                </a:solidFill>
              </a:rPr>
              <a:pPr>
                <a:defRPr/>
              </a:pPr>
              <a:t>20.11.2014</a:t>
            </a:fld>
            <a:endParaRPr lang="tr-TR">
              <a:solidFill>
                <a:srgbClr val="B13F9A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557963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tr-TR">
              <a:solidFill>
                <a:srgbClr val="B13F9A"/>
              </a:solidFill>
            </a:endParaRPr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335434" y="6556375"/>
            <a:ext cx="785284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4F440EC-5E94-4183-90FC-9CF54D75B0D0}" type="slidenum">
              <a:rPr lang="tr-TR" altLang="tr-TR">
                <a:solidFill>
                  <a:srgbClr val="B13F9A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altLang="tr-TR">
              <a:solidFill>
                <a:srgbClr val="B13F9A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316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anose="05020102010507070707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anose="05000000000000000000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4489157" y="533399"/>
            <a:ext cx="6807200" cy="4386331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3100" dirty="0"/>
              <a:t>T.C.</a:t>
            </a:r>
            <a:br>
              <a:rPr lang="tr-TR" sz="3100" dirty="0"/>
            </a:br>
            <a:r>
              <a:rPr lang="tr-TR" sz="3100" dirty="0"/>
              <a:t>POLATLI </a:t>
            </a:r>
            <a:r>
              <a:rPr lang="tr-TR" sz="3100" dirty="0" smtClean="0"/>
              <a:t>KAYMAKAMLIĞI</a:t>
            </a:r>
            <a:br>
              <a:rPr lang="tr-TR" sz="3100" dirty="0" smtClean="0"/>
            </a:br>
            <a:r>
              <a:rPr lang="tr-TR" sz="3100" dirty="0" smtClean="0"/>
              <a:t> </a:t>
            </a:r>
            <a:br>
              <a:rPr lang="tr-TR" sz="3100" dirty="0" smtClean="0"/>
            </a:br>
            <a:r>
              <a:rPr lang="tr-TR" dirty="0" smtClean="0"/>
              <a:t>METİP sonrası mevcut durum ve Büyükşehir Belediye Yasası ile gündeme gelen yetki krizi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489157" y="5330028"/>
            <a:ext cx="6819704" cy="1101248"/>
          </a:xfrm>
        </p:spPr>
        <p:txBody>
          <a:bodyPr/>
          <a:lstStyle/>
          <a:p>
            <a:r>
              <a:rPr lang="tr-TR" altLang="tr-TR" dirty="0"/>
              <a:t>Hasan ÇETİN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2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2266681"/>
            <a:ext cx="10856890" cy="4189681"/>
          </a:xfrm>
        </p:spPr>
        <p:txBody>
          <a:bodyPr/>
          <a:lstStyle/>
          <a:p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Özellikle personel hareketliliği ve devredilen personelin emekliye ayrılması, ayrılmayanlarında yetkisiz konumda oluşları uzman anlamlı hafızanın zayıflamasına sebep olmuştur.</a:t>
            </a:r>
          </a:p>
          <a:p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Yine Göçebe tarım işçilerine yönelik iş ve işlemlerin Kaymakamlıklarca yürütülmesi istemi (belediyelerin siyasi kaygıyla bu alanda çok bulunmak istememeleri) hizmetlerin ulaştırılması ve düzenlenmesinde sıkıntılara sebep olmaktadır.</a:t>
            </a:r>
          </a:p>
          <a:p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Var olan donanımın korunması ve geliştirilmesine yönelik personel yetersizliği kaymakamlıkları zorlamaktadır.</a:t>
            </a:r>
          </a:p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11303343" y="337921"/>
            <a:ext cx="360040" cy="62478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POLATLI </a:t>
            </a:r>
            <a:endParaRPr lang="tr-TR" sz="2000" dirty="0">
              <a:solidFill>
                <a:srgbClr val="B13F9A"/>
              </a:solidFill>
              <a:latin typeface="Arial Black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2000" dirty="0">
              <a:solidFill>
                <a:srgbClr val="B13F9A"/>
              </a:solidFill>
              <a:latin typeface="Arial Black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KAYMAKAMLIĞI</a:t>
            </a:r>
          </a:p>
        </p:txBody>
      </p:sp>
    </p:spTree>
    <p:extLst>
      <p:ext uri="{BB962C8B-B14F-4D97-AF65-F5344CB8AC3E}">
        <p14:creationId xmlns:p14="http://schemas.microsoft.com/office/powerpoint/2010/main" val="124493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25211"/>
          </a:xfrm>
        </p:spPr>
        <p:txBody>
          <a:bodyPr>
            <a:normAutofit fontScale="90000"/>
          </a:bodyPr>
          <a:lstStyle/>
          <a:p>
            <a:r>
              <a:rPr lang="tr-TR" sz="2700" b="0" dirty="0" smtClean="0"/>
              <a:t>Son Olarak, </a:t>
            </a:r>
            <a:r>
              <a:rPr lang="tr-TR" sz="2700" dirty="0" smtClean="0"/>
              <a:t/>
            </a:r>
            <a:br>
              <a:rPr lang="tr-TR" sz="2700" dirty="0" smtClean="0"/>
            </a:br>
            <a:r>
              <a:rPr lang="tr-TR" sz="2700" b="1" dirty="0" smtClean="0"/>
              <a:t>«MEVSİMLİK TARIM İŞÇİLERİNİN SORUNLARININ ARAŞTIRILARAK</a:t>
            </a:r>
            <a:br>
              <a:rPr lang="tr-TR" sz="2700" b="1" dirty="0" smtClean="0"/>
            </a:br>
            <a:r>
              <a:rPr lang="tr-TR" sz="2700" b="1" dirty="0" smtClean="0"/>
              <a:t>ALINMASI GEREKEN ÖNLEMLERİN BELİRLENMESİ AMACIYLA BİR MECLİS ARAŞTIRMASI</a:t>
            </a:r>
            <a:r>
              <a:rPr lang="tr-TR" sz="2700" b="1" dirty="0"/>
              <a:t> </a:t>
            </a:r>
            <a:r>
              <a:rPr lang="tr-TR" sz="2700" b="1" dirty="0" smtClean="0"/>
              <a:t>KOMİSYONU KURULMASINA İLİŞKİN KARAR»</a:t>
            </a:r>
            <a:r>
              <a:rPr lang="tr-TR" sz="2700" dirty="0" smtClean="0"/>
              <a:t/>
            </a:r>
            <a:br>
              <a:rPr lang="tr-TR" sz="2700" dirty="0" smtClean="0"/>
            </a:br>
            <a:r>
              <a:rPr lang="tr-TR" sz="2700" b="0" dirty="0" smtClean="0"/>
              <a:t>önemli bir gelişmedir</a:t>
            </a:r>
            <a:r>
              <a:rPr lang="tr-TR" sz="2700" b="0" dirty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9854283"/>
              </p:ext>
            </p:extLst>
          </p:nvPr>
        </p:nvGraphicFramePr>
        <p:xfrm>
          <a:off x="1030311" y="3059668"/>
          <a:ext cx="9672035" cy="3315374"/>
        </p:xfrm>
        <a:graphic>
          <a:graphicData uri="http://schemas.openxmlformats.org/drawingml/2006/table">
            <a:tbl>
              <a:tblPr/>
              <a:tblGrid>
                <a:gridCol w="3225479"/>
                <a:gridCol w="3225479"/>
                <a:gridCol w="3221077"/>
              </a:tblGrid>
              <a:tr h="30578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800" dirty="0">
                          <a:effectLst/>
                          <a:latin typeface="Arial" panose="020B0604020202020204" pitchFamily="34" charset="0"/>
                        </a:rPr>
                        <a:t>14 Kasım 2014  CUMA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rgbClr val="800080"/>
                          </a:solidFill>
                          <a:effectLst/>
                          <a:latin typeface="Palatino Linotype" panose="02040502050505030304" pitchFamily="18" charset="0"/>
                        </a:rPr>
                        <a:t>Resmî Gazete</a:t>
                      </a:r>
                      <a:endParaRPr lang="tr-T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800">
                          <a:effectLst/>
                          <a:latin typeface="Arial" panose="020B0604020202020204" pitchFamily="34" charset="0"/>
                        </a:rPr>
                        <a:t>Sayı : 29175</a:t>
                      </a:r>
                      <a:endParaRPr lang="tr-T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014">
                <a:tc gridSpan="3">
                  <a:txBody>
                    <a:bodyPr/>
                    <a:lstStyle/>
                    <a:p>
                      <a:pPr algn="ctr"/>
                      <a:r>
                        <a:rPr lang="tr-TR" sz="9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</a:rPr>
                        <a:t>TBMM KARARI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546578">
                <a:tc gridSpan="3">
                  <a:txBody>
                    <a:bodyPr/>
                    <a:lstStyle/>
                    <a:p>
                      <a:r>
                        <a:rPr lang="tr-T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MEVSİMLİK TARIM İŞÇİLERİNİN SORUNLARININ ARAŞTIRILARAK</a:t>
                      </a:r>
                    </a:p>
                    <a:p>
                      <a:r>
                        <a:rPr lang="tr-T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ALINMASI GEREKEN ÖNLEMLERİN BELİRLENMESİ</a:t>
                      </a:r>
                    </a:p>
                    <a:p>
                      <a:r>
                        <a:rPr lang="tr-T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AMACIYLA BİR MECLİS ARAŞTIRMASI</a:t>
                      </a:r>
                    </a:p>
                    <a:p>
                      <a:r>
                        <a:rPr lang="tr-T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KOMİSYONU KURULMASINA</a:t>
                      </a:r>
                    </a:p>
                    <a:p>
                      <a:r>
                        <a:rPr lang="tr-T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İLİŞKİN KARAR</a:t>
                      </a:r>
                    </a:p>
                    <a:p>
                      <a:pPr indent="359410" algn="just">
                        <a:lnSpc>
                          <a:spcPts val="1200"/>
                        </a:lnSpc>
                      </a:pPr>
                      <a:r>
                        <a:rPr lang="tr-TR" sz="1400" u="sng" dirty="0" smtClean="0">
                          <a:effectLst/>
                          <a:latin typeface="Times New Roman" panose="02020603050405020304" pitchFamily="18" charset="0"/>
                        </a:rPr>
                        <a:t>Karar </a:t>
                      </a:r>
                      <a:r>
                        <a:rPr lang="tr-TR" sz="1400" u="sng" dirty="0">
                          <a:effectLst/>
                          <a:latin typeface="Times New Roman" panose="02020603050405020304" pitchFamily="18" charset="0"/>
                        </a:rPr>
                        <a:t>No. 1074</a:t>
                      </a: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</a:rPr>
                        <a:t>                                                                                                         </a:t>
                      </a:r>
                      <a:r>
                        <a:rPr lang="tr-TR" sz="1400" u="sng" dirty="0">
                          <a:effectLst/>
                          <a:latin typeface="Times New Roman" panose="02020603050405020304" pitchFamily="18" charset="0"/>
                        </a:rPr>
                        <a:t>Karar Tarihi: 11.11.2014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indent="359410" algn="just">
                        <a:lnSpc>
                          <a:spcPts val="1200"/>
                        </a:lnSpc>
                      </a:pPr>
                      <a:r>
                        <a:rPr lang="tr-TR" sz="1400" b="0" dirty="0">
                          <a:effectLst/>
                          <a:latin typeface="Times New Roman" panose="02020603050405020304" pitchFamily="18" charset="0"/>
                        </a:rPr>
                        <a:t>Mevsimlik tarım işçilerinin sorunlarının araştırılarak alınması gereken önlemlerin belirlenmesi amacıyla Anayasa’nın 98’inci, </a:t>
                      </a:r>
                      <a:r>
                        <a:rPr lang="tr-TR" sz="1400" b="0" dirty="0" err="1">
                          <a:effectLst/>
                          <a:latin typeface="Times New Roman" panose="02020603050405020304" pitchFamily="18" charset="0"/>
                        </a:rPr>
                        <a:t>İçtüzük’ün</a:t>
                      </a:r>
                      <a:r>
                        <a:rPr lang="tr-TR" sz="1400" b="0" dirty="0">
                          <a:effectLst/>
                          <a:latin typeface="Times New Roman" panose="02020603050405020304" pitchFamily="18" charset="0"/>
                        </a:rPr>
                        <a:t> 104 ve 105’inci maddeleri uyarınca bir Meclis araştırması açılmasına, bu araştırmayı yapacak Komisyonun 17 üyeden kurulmasına, Komisyonun çalışma süresinin Başkan, Başkanvekili, Sözcü ve Kâtip Üye seçimi tarihinden başlamak üzere 3 ay olmasına ve gerektiğinde Ankara dışında da çalışmasına Genel Kurulun 11.11.2014 tarihli 12’nci Birleşiminde karar verilmiştir.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3 Metin kutusu"/>
          <p:cNvSpPr txBox="1"/>
          <p:nvPr/>
        </p:nvSpPr>
        <p:spPr>
          <a:xfrm>
            <a:off x="11303343" y="337921"/>
            <a:ext cx="360040" cy="62478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POLATLI </a:t>
            </a:r>
            <a:endParaRPr lang="tr-TR" sz="2000" dirty="0">
              <a:solidFill>
                <a:srgbClr val="B13F9A"/>
              </a:solidFill>
              <a:latin typeface="Arial Black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2000" dirty="0">
              <a:solidFill>
                <a:srgbClr val="B13F9A"/>
              </a:solidFill>
              <a:latin typeface="Arial Black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KAYMAKAMLIĞI</a:t>
            </a:r>
          </a:p>
        </p:txBody>
      </p:sp>
    </p:spTree>
    <p:extLst>
      <p:ext uri="{BB962C8B-B14F-4D97-AF65-F5344CB8AC3E}">
        <p14:creationId xmlns:p14="http://schemas.microsoft.com/office/powerpoint/2010/main" val="163230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2665927"/>
            <a:ext cx="9652000" cy="3790435"/>
          </a:xfrm>
        </p:spPr>
        <p:txBody>
          <a:bodyPr/>
          <a:lstStyle/>
          <a:p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Özellikle MİGA olarak bu konuda etkin olmak zorundayız. Akademisyen ve uygulayıcılar olarak varlığımızı bu komisyona bildirmemiz, etkin olmamız gerektiği düşüncesindeyim.</a:t>
            </a:r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11303343" y="337921"/>
            <a:ext cx="360040" cy="62478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POLATLI </a:t>
            </a:r>
            <a:endParaRPr lang="tr-TR" sz="2000" dirty="0">
              <a:solidFill>
                <a:srgbClr val="B13F9A"/>
              </a:solidFill>
              <a:latin typeface="Arial Black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2000" dirty="0">
              <a:solidFill>
                <a:srgbClr val="B13F9A"/>
              </a:solidFill>
              <a:latin typeface="Arial Black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KAYMAKAMLIĞI</a:t>
            </a:r>
          </a:p>
        </p:txBody>
      </p:sp>
    </p:spTree>
    <p:extLst>
      <p:ext uri="{BB962C8B-B14F-4D97-AF65-F5344CB8AC3E}">
        <p14:creationId xmlns:p14="http://schemas.microsoft.com/office/powerpoint/2010/main" val="286139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91544" y="2564904"/>
            <a:ext cx="7239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/>
              <a:t>TEŞEKKÜR EDERİZ</a:t>
            </a:r>
            <a:endParaRPr lang="tr-TR" dirty="0"/>
          </a:p>
        </p:txBody>
      </p:sp>
      <p:sp>
        <p:nvSpPr>
          <p:cNvPr id="71683" name="2 İçerik Yer Tutucusu"/>
          <p:cNvSpPr>
            <a:spLocks noGrp="1"/>
          </p:cNvSpPr>
          <p:nvPr>
            <p:ph idx="1"/>
          </p:nvPr>
        </p:nvSpPr>
        <p:spPr>
          <a:xfrm>
            <a:off x="1981200" y="4365625"/>
            <a:ext cx="7239000" cy="2090738"/>
          </a:xfrm>
        </p:spPr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r>
              <a:rPr lang="tr-TR" altLang="tr-TR" dirty="0" smtClean="0"/>
              <a:t>İSTANBUL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tr-TR" altLang="tr-TR" dirty="0" smtClean="0"/>
              <a:t>Bilgi Üniversitesi MİGA Toplantısı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tr-TR" altLang="tr-TR" dirty="0" smtClean="0"/>
              <a:t>KASIM-2014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11303343" y="337921"/>
            <a:ext cx="360040" cy="62478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POLATLI </a:t>
            </a:r>
            <a:endParaRPr lang="tr-TR" sz="2000" dirty="0">
              <a:solidFill>
                <a:srgbClr val="B13F9A"/>
              </a:solidFill>
              <a:latin typeface="Arial Black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2000" dirty="0">
              <a:solidFill>
                <a:srgbClr val="B13F9A"/>
              </a:solidFill>
              <a:latin typeface="Arial Black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KAYMAKAMLIĞI</a:t>
            </a:r>
          </a:p>
        </p:txBody>
      </p:sp>
    </p:spTree>
    <p:extLst>
      <p:ext uri="{BB962C8B-B14F-4D97-AF65-F5344CB8AC3E}">
        <p14:creationId xmlns:p14="http://schemas.microsoft.com/office/powerpoint/2010/main" val="152765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06569" y="140371"/>
            <a:ext cx="9652000" cy="722514"/>
          </a:xfrm>
        </p:spPr>
        <p:txBody>
          <a:bodyPr/>
          <a:lstStyle/>
          <a:p>
            <a:r>
              <a:rPr lang="tr-TR" dirty="0" smtClean="0"/>
              <a:t>METİP Öncesi Durum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862885"/>
            <a:ext cx="10959921" cy="559347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alt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Yerleşim yerleri genellikle tarla başlarında dağınık şekilde, </a:t>
            </a:r>
          </a:p>
          <a:p>
            <a:pPr>
              <a:lnSpc>
                <a:spcPct val="150000"/>
              </a:lnSpc>
            </a:pPr>
            <a:r>
              <a:rPr lang="tr-TR" alt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Bazı köylerde toplulaştırmalar bulunmakta bulunanlarda genellikle birkaç bölgeye ayrılmış durumda, </a:t>
            </a:r>
          </a:p>
          <a:p>
            <a:pPr>
              <a:lnSpc>
                <a:spcPct val="150000"/>
              </a:lnSpc>
            </a:pPr>
            <a:r>
              <a:rPr lang="tr-TR" alt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Yerleşim yerlerinde elektrik yok, </a:t>
            </a:r>
          </a:p>
          <a:p>
            <a:pPr>
              <a:lnSpc>
                <a:spcPct val="150000"/>
              </a:lnSpc>
            </a:pPr>
            <a:r>
              <a:rPr lang="tr-TR" alt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 da tankerlerle taşınarak sağlanmakta, </a:t>
            </a:r>
          </a:p>
          <a:p>
            <a:pPr>
              <a:lnSpc>
                <a:spcPct val="150000"/>
              </a:lnSpc>
            </a:pPr>
            <a:r>
              <a:rPr lang="tr-TR" alt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Çocukların eğitimi yakın köylere gönderilmek şeklinde olup, çok az, </a:t>
            </a:r>
          </a:p>
          <a:p>
            <a:pPr>
              <a:lnSpc>
                <a:spcPct val="150000"/>
              </a:lnSpc>
            </a:pPr>
            <a:r>
              <a:rPr lang="tr-TR" alt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Sağlık ocakları belirli periyotlarda sağlık taramaları yapmakta, dağınık yerleşim yerleri ve yer değiştirmeler çabaları verimsizleştirmekte, </a:t>
            </a:r>
            <a:endParaRPr lang="tr-TR" alt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tr-TR" alt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Sağlıklı tuvalet, banyo ve mutfak yok.</a:t>
            </a:r>
          </a:p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11303343" y="337921"/>
            <a:ext cx="360040" cy="62478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POLATLI </a:t>
            </a:r>
            <a:endParaRPr lang="tr-TR" sz="2000" dirty="0">
              <a:solidFill>
                <a:srgbClr val="B13F9A"/>
              </a:solidFill>
              <a:latin typeface="Arial Black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2000" dirty="0">
              <a:solidFill>
                <a:srgbClr val="B13F9A"/>
              </a:solidFill>
              <a:latin typeface="Arial Black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KAYMAKAMLIĞI</a:t>
            </a:r>
          </a:p>
        </p:txBody>
      </p:sp>
    </p:spTree>
    <p:extLst>
      <p:ext uri="{BB962C8B-B14F-4D97-AF65-F5344CB8AC3E}">
        <p14:creationId xmlns:p14="http://schemas.microsoft.com/office/powerpoint/2010/main" val="144108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28828"/>
            <a:ext cx="9652000" cy="683877"/>
          </a:xfrm>
        </p:spPr>
        <p:txBody>
          <a:bodyPr/>
          <a:lstStyle/>
          <a:p>
            <a:r>
              <a:rPr lang="tr-TR" altLang="tr-TR" dirty="0" smtClean="0"/>
              <a:t>uygulamalar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712706"/>
            <a:ext cx="11037194" cy="624188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Göçebe ailelerin eğitim, sağlık ve sosyal hayat imkânları çalışma surecinde yoğun sekteye uğramaktadır. </a:t>
            </a:r>
          </a:p>
          <a:p>
            <a:pPr>
              <a:lnSpc>
                <a:spcPct val="170000"/>
              </a:lnSpc>
            </a:pPr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Kendilerini </a:t>
            </a: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çevreleyen yetersiz ve sağlıksız bir ortamda, yalnız, dışlanmış,  güvensiz, anlaşılamamış hissediyorlar. </a:t>
            </a:r>
            <a:endParaRPr lang="tr-TR" alt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Her </a:t>
            </a: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şeylerini geride bırakarak geçim kaygısı ile geldikleri başka ortamlarda çadırlar içinde her türlü tehlikeye açık sosyal çevresinden uzak farklı kültürel değerler içinde yalnız ve yabancı, paylaşamayan kapalı bir kitle ortaya </a:t>
            </a:r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çıkmış</a:t>
            </a:r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tr-TR" alt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Aksayan </a:t>
            </a: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eğitim faaliyetleri çocukların akademik yaşamlarını olumsuz etkiliyor. </a:t>
            </a:r>
            <a:endParaRPr lang="tr-TR" alt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Özellikle </a:t>
            </a: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kadınlara ve çocuklara yönelik sağlık hizmetlerinin yeterince ulaştırılamaması ileriki yaşamlarını olumsuz etkiliyor. </a:t>
            </a:r>
            <a:endParaRPr lang="tr-TR" alt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Çalışmaya </a:t>
            </a: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geldikleri bölgelerdeki yerel halk tarafından kabullenilmeyen ve kuşkuyla bakılan kitle olarak </a:t>
            </a:r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görülmektedirler. </a:t>
            </a:r>
            <a:endParaRPr lang="tr-TR" alt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11303343" y="337921"/>
            <a:ext cx="360040" cy="62478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POLATLI </a:t>
            </a:r>
            <a:endParaRPr lang="tr-TR" sz="2000" dirty="0">
              <a:solidFill>
                <a:srgbClr val="B13F9A"/>
              </a:solidFill>
              <a:latin typeface="Arial Black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2000" dirty="0">
              <a:solidFill>
                <a:srgbClr val="B13F9A"/>
              </a:solidFill>
              <a:latin typeface="Arial Black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KAYMAKAMLIĞI</a:t>
            </a:r>
          </a:p>
        </p:txBody>
      </p:sp>
    </p:spTree>
    <p:extLst>
      <p:ext uri="{BB962C8B-B14F-4D97-AF65-F5344CB8AC3E}">
        <p14:creationId xmlns:p14="http://schemas.microsoft.com/office/powerpoint/2010/main" val="407694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METİP Projesi İle,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05814" y="1583967"/>
            <a:ext cx="9652000" cy="4846638"/>
          </a:xfrm>
        </p:spPr>
        <p:txBody>
          <a:bodyPr/>
          <a:lstStyle/>
          <a:p>
            <a:pPr marL="0" lvl="3" indent="0">
              <a:lnSpc>
                <a:spcPct val="150000"/>
              </a:lnSpc>
              <a:spcBef>
                <a:spcPts val="600"/>
              </a:spcBef>
              <a:buClr>
                <a:schemeClr val="tx2"/>
              </a:buClr>
              <a:buSzPct val="73000"/>
              <a:buNone/>
            </a:pPr>
            <a:r>
              <a:rPr lang="tr-TR" altLang="tr-T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Ağırlıklı olarak,</a:t>
            </a:r>
          </a:p>
          <a:p>
            <a:pPr marL="273050" lvl="3" indent="-273050">
              <a:lnSpc>
                <a:spcPct val="15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</a:pPr>
            <a:r>
              <a:rPr lang="tr-TR" altLang="tr-T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ULAŞIM</a:t>
            </a:r>
          </a:p>
          <a:p>
            <a:pPr marL="273050" lvl="3" indent="-273050">
              <a:lnSpc>
                <a:spcPct val="15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</a:pPr>
            <a:r>
              <a:rPr lang="tr-TR" altLang="tr-T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EĞİTİM</a:t>
            </a:r>
          </a:p>
          <a:p>
            <a:pPr marL="273050" lvl="3" indent="-273050">
              <a:lnSpc>
                <a:spcPct val="15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</a:pPr>
            <a:r>
              <a:rPr lang="tr-TR" altLang="tr-T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SAĞLIK</a:t>
            </a:r>
          </a:p>
          <a:p>
            <a:pPr marL="273050" lvl="3" indent="-273050">
              <a:lnSpc>
                <a:spcPct val="15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</a:pPr>
            <a:r>
              <a:rPr lang="tr-TR" altLang="tr-T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GÜVENLİK</a:t>
            </a:r>
          </a:p>
          <a:p>
            <a:pPr marL="273050" lvl="3" indent="-273050">
              <a:lnSpc>
                <a:spcPct val="15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</a:pPr>
            <a:r>
              <a:rPr lang="tr-TR" altLang="tr-T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SOSYAL ÇEVRE İLE İLİŞKİLER</a:t>
            </a:r>
          </a:p>
          <a:p>
            <a:pPr marL="273050" lvl="3" indent="-273050">
              <a:lnSpc>
                <a:spcPct val="15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</a:pPr>
            <a:r>
              <a:rPr lang="tr-TR" altLang="tr-T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İŞ VE SOSYAL GÜVENLİK KOŞULLARI,</a:t>
            </a:r>
          </a:p>
          <a:p>
            <a:pPr marL="0" lvl="3" indent="0">
              <a:lnSpc>
                <a:spcPct val="150000"/>
              </a:lnSpc>
              <a:spcBef>
                <a:spcPts val="600"/>
              </a:spcBef>
              <a:buClr>
                <a:schemeClr val="tx2"/>
              </a:buClr>
              <a:buSzPct val="73000"/>
              <a:buNone/>
            </a:pPr>
            <a:r>
              <a:rPr lang="tr-T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konularında çalışmalar yürütülmüştür.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11303343" y="337921"/>
            <a:ext cx="360040" cy="62478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POLATLI </a:t>
            </a:r>
            <a:endParaRPr lang="tr-TR" sz="2000" dirty="0">
              <a:solidFill>
                <a:srgbClr val="B13F9A"/>
              </a:solidFill>
              <a:latin typeface="Arial Black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2000" dirty="0">
              <a:solidFill>
                <a:srgbClr val="B13F9A"/>
              </a:solidFill>
              <a:latin typeface="Arial Black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KAYMAKAMLIĞI</a:t>
            </a:r>
          </a:p>
        </p:txBody>
      </p:sp>
    </p:spTree>
    <p:extLst>
      <p:ext uri="{BB962C8B-B14F-4D97-AF65-F5344CB8AC3E}">
        <p14:creationId xmlns:p14="http://schemas.microsoft.com/office/powerpoint/2010/main" val="291884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223493"/>
            <a:ext cx="10908406" cy="523287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2010 yılında başlayan METİP Projesi, 2011, 2012 ve 2013 yıllarında Çalışma Bakanlığı hibe desteği ile sürdürülmüş,</a:t>
            </a:r>
          </a:p>
          <a:p>
            <a:pPr>
              <a:lnSpc>
                <a:spcPct val="15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Çalışma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ve Sosyal Güvenlik Bakanlığı'nın mevsimlik gezici tarım işçilerinin çalışma ve sosyal hayatlarını iyileştirme projesiyle 4 yıl boyunca göç alan 38 ile toplam 96 milyon lira kaynak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aktarıldı,</a:t>
            </a:r>
          </a:p>
          <a:p>
            <a:pPr>
              <a:lnSpc>
                <a:spcPct val="15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kapsamda sağlık, eğitim, barınma, altyapı gibi alanlarda 326 bin mevsimlik tarım işçisine hizmet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götürüldü.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11303343" y="337921"/>
            <a:ext cx="360040" cy="62478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POLATLI </a:t>
            </a:r>
            <a:endParaRPr lang="tr-TR" sz="2000" dirty="0">
              <a:solidFill>
                <a:srgbClr val="B13F9A"/>
              </a:solidFill>
              <a:latin typeface="Arial Black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2000" dirty="0">
              <a:solidFill>
                <a:srgbClr val="B13F9A"/>
              </a:solidFill>
              <a:latin typeface="Arial Black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KAYMAKAMLIĞI</a:t>
            </a:r>
          </a:p>
        </p:txBody>
      </p:sp>
    </p:spTree>
    <p:extLst>
      <p:ext uri="{BB962C8B-B14F-4D97-AF65-F5344CB8AC3E}">
        <p14:creationId xmlns:p14="http://schemas.microsoft.com/office/powerpoint/2010/main" val="338423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-1" y="2382591"/>
            <a:ext cx="10895527" cy="4073771"/>
          </a:xfrm>
        </p:spPr>
        <p:txBody>
          <a:bodyPr/>
          <a:lstStyle/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Proje sonunda kurumsal yapının oluşturulmasına yönelik, MEB, Sağlık Bakanlığı, İçişleri Bakanlığı gerekli kurumsal eylem planlarını oluşturdu.</a:t>
            </a: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Ancak en önemli bakanlık, büyük beklentilerle oluşturulan Aile ve Sosyal Politikalar Bakanlığı yerel yapılanmasını oluşturamadı. Konuya ilişkin geçerli bir politika gerçekleştiremedi,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11303343" y="337921"/>
            <a:ext cx="360040" cy="62478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POLATLI </a:t>
            </a:r>
            <a:endParaRPr lang="tr-TR" sz="2000" dirty="0">
              <a:solidFill>
                <a:srgbClr val="B13F9A"/>
              </a:solidFill>
              <a:latin typeface="Arial Black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2000" dirty="0">
              <a:solidFill>
                <a:srgbClr val="B13F9A"/>
              </a:solidFill>
              <a:latin typeface="Arial Black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KAYMAKAMLIĞI</a:t>
            </a:r>
          </a:p>
        </p:txBody>
      </p:sp>
    </p:spTree>
    <p:extLst>
      <p:ext uri="{BB962C8B-B14F-4D97-AF65-F5344CB8AC3E}">
        <p14:creationId xmlns:p14="http://schemas.microsoft.com/office/powerpoint/2010/main" val="241594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METİP Sonrası,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2575775"/>
            <a:ext cx="10856890" cy="3880588"/>
          </a:xfrm>
        </p:spPr>
        <p:txBody>
          <a:bodyPr/>
          <a:lstStyle/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Aslında METİP sonrası tabiri çok da doğru değil. METİP Çalışma Bakanlığı hibe desteğinden çıktı kurumsal yapıya kavuşturuldu, devam ediyor.</a:t>
            </a: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Yürütülen çalışmalar kurum imkanlarına taşınması ile ortaya koordinasyon sorunu çıktı. Projede belirtilen Merkezi ve yerel izleme komisyonları oluşturulamadı, oluşanlarda verimli çalışma gerçekleştiremedi.</a:t>
            </a:r>
          </a:p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11303343" y="337921"/>
            <a:ext cx="360040" cy="62478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POLATLI </a:t>
            </a:r>
            <a:endParaRPr lang="tr-TR" sz="2000" dirty="0">
              <a:solidFill>
                <a:srgbClr val="B13F9A"/>
              </a:solidFill>
              <a:latin typeface="Arial Black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2000" dirty="0">
              <a:solidFill>
                <a:srgbClr val="B13F9A"/>
              </a:solidFill>
              <a:latin typeface="Arial Black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KAYMAKAMLIĞI</a:t>
            </a:r>
          </a:p>
        </p:txBody>
      </p:sp>
    </p:spTree>
    <p:extLst>
      <p:ext uri="{BB962C8B-B14F-4D97-AF65-F5344CB8AC3E}">
        <p14:creationId xmlns:p14="http://schemas.microsoft.com/office/powerpoint/2010/main" val="163599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2266548"/>
            <a:ext cx="10856890" cy="4846638"/>
          </a:xfrm>
        </p:spPr>
        <p:txBody>
          <a:bodyPr/>
          <a:lstStyle/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Oluşan çevre ülke savaşları ile ülkemize gelen mültecilerin tarım işçisi olarak çalışmaları (kaçak!),</a:t>
            </a: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Ülkemizde yaşanan özellikle maden kazaları ile kaybedilen işçiler, haklı olarak ilginin tarım işçilerinden başka alanlara kaymasına sebep oldu,</a:t>
            </a: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Yine savaş mağduru insanlara devletin yüksek faaliyet ve kaynak aktarımı başka alanlara gerekli ilgi konusunda yetersiz kalmasına sebep oldu,</a:t>
            </a: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Yine 2014 yılı mevsimsel olumsuzluklar nedeni ile tarımsal faaliyetlerin gerilemesine bu durum işçi göç olaylarının azalmasına sebep oldu,</a:t>
            </a:r>
          </a:p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11303343" y="337921"/>
            <a:ext cx="360040" cy="62478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POLATLI </a:t>
            </a:r>
            <a:endParaRPr lang="tr-TR" sz="2000" dirty="0">
              <a:solidFill>
                <a:srgbClr val="B13F9A"/>
              </a:solidFill>
              <a:latin typeface="Arial Black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2000" dirty="0">
              <a:solidFill>
                <a:srgbClr val="B13F9A"/>
              </a:solidFill>
              <a:latin typeface="Arial Black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KAYMAKAMLIĞI</a:t>
            </a:r>
          </a:p>
        </p:txBody>
      </p:sp>
    </p:spTree>
    <p:extLst>
      <p:ext uri="{BB962C8B-B14F-4D97-AF65-F5344CB8AC3E}">
        <p14:creationId xmlns:p14="http://schemas.microsoft.com/office/powerpoint/2010/main" val="407038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Önemli bir vakıa da Büyükşehir yasası,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-1" y="1854557"/>
            <a:ext cx="10869769" cy="4601805"/>
          </a:xfrm>
        </p:spPr>
        <p:txBody>
          <a:bodyPr>
            <a:normAutofit/>
          </a:bodyPr>
          <a:lstStyle/>
          <a:p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Büyükşehirlerin yetki alanının il sınırlarına dayanması, Valilik ve Kaymakamlıklarda faaliyet gösteren birimlerin belediyelere devrine sebep oldu.</a:t>
            </a:r>
          </a:p>
          <a:p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Bu durum özellikle faaliyetlerin merkezi konumundaki Kaymakamlıkların yetki ve donanım anlamında gerilemesine sebep oldu.</a:t>
            </a:r>
          </a:p>
          <a:p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Şu anda altyapı anlamında personel ve ekipmanı bulunmayan (Köylere Hizmet götürme ve Özel İdare Birimlerinin belediyelere devredilmesi) Kaymakamlıklar gerekli çalışmaları gerçekleştiremiyor.</a:t>
            </a:r>
          </a:p>
          <a:p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Eğitim, Sağlık ve güvenlik alanlarında faaliyetlerini sürdüren kaymakamlıklar, özellikle var olan yerleşim alanlarının düzenlenmesi ve yeni yerleşim alanı çalışmalarında yetersiz donanıma sahip.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11303343" y="337921"/>
            <a:ext cx="360040" cy="62478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POLATLI </a:t>
            </a:r>
            <a:endParaRPr lang="tr-TR" sz="2000" dirty="0">
              <a:solidFill>
                <a:srgbClr val="B13F9A"/>
              </a:solidFill>
              <a:latin typeface="Arial Black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2000" dirty="0">
              <a:solidFill>
                <a:srgbClr val="B13F9A"/>
              </a:solidFill>
              <a:latin typeface="Arial Black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KAYMAKAMLIĞI</a:t>
            </a:r>
          </a:p>
        </p:txBody>
      </p:sp>
    </p:spTree>
    <p:extLst>
      <p:ext uri="{BB962C8B-B14F-4D97-AF65-F5344CB8AC3E}">
        <p14:creationId xmlns:p14="http://schemas.microsoft.com/office/powerpoint/2010/main" val="303630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Zengin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530</Words>
  <Application>Microsoft Office PowerPoint</Application>
  <PresentationFormat>Geniş ekran</PresentationFormat>
  <Paragraphs>101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21" baseType="lpstr">
      <vt:lpstr>Arial</vt:lpstr>
      <vt:lpstr>Arial Black</vt:lpstr>
      <vt:lpstr>Palatino Linotype</vt:lpstr>
      <vt:lpstr>Times New Roman</vt:lpstr>
      <vt:lpstr>Trebuchet MS</vt:lpstr>
      <vt:lpstr>Wingdings</vt:lpstr>
      <vt:lpstr>Wingdings 2</vt:lpstr>
      <vt:lpstr>Zengin</vt:lpstr>
      <vt:lpstr>     T.C. POLATLI KAYMAKAMLIĞI   METİP sonrası mevcut durum ve Büyükşehir Belediye Yasası ile gündeme gelen yetki krizi </vt:lpstr>
      <vt:lpstr>METİP Öncesi Durum</vt:lpstr>
      <vt:lpstr>uygulamalar</vt:lpstr>
      <vt:lpstr>METİP Projesi İle,</vt:lpstr>
      <vt:lpstr>PowerPoint Sunusu</vt:lpstr>
      <vt:lpstr>PowerPoint Sunusu</vt:lpstr>
      <vt:lpstr>METİP Sonrası,</vt:lpstr>
      <vt:lpstr>PowerPoint Sunusu</vt:lpstr>
      <vt:lpstr>Önemli bir vakıa da Büyükşehir yasası, </vt:lpstr>
      <vt:lpstr>PowerPoint Sunusu</vt:lpstr>
      <vt:lpstr>Son Olarak,  «MEVSİMLİK TARIM İŞÇİLERİNİN SORUNLARININ ARAŞTIRILARAK ALINMASI GEREKEN ÖNLEMLERİN BELİRLENMESİ AMACIYLA BİR MECLİS ARAŞTIRMASI KOMİSYONU KURULMASINA İLİŞKİN KARAR» önemli bir gelişmedir. </vt:lpstr>
      <vt:lpstr>PowerPoint Sunusu</vt:lpstr>
      <vt:lpstr>TEŞEKKÜR EDERİZ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METİP sonrası mevcut durum ve Büyükşehir Belediye Yasası ile gündeme gelen yetki krizi</dc:title>
  <dc:creator>Hasan çetin</dc:creator>
  <cp:lastModifiedBy>Hasan çetin</cp:lastModifiedBy>
  <cp:revision>17</cp:revision>
  <dcterms:created xsi:type="dcterms:W3CDTF">2014-11-16T08:45:36Z</dcterms:created>
  <dcterms:modified xsi:type="dcterms:W3CDTF">2014-11-20T07:27:35Z</dcterms:modified>
</cp:coreProperties>
</file>